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4"/>
  </p:sldMasterIdLst>
  <p:sldIdLst>
    <p:sldId id="256" r:id="rId5"/>
    <p:sldId id="257" r:id="rId6"/>
    <p:sldId id="270" r:id="rId7"/>
    <p:sldId id="259" r:id="rId8"/>
    <p:sldId id="260" r:id="rId9"/>
    <p:sldId id="261" r:id="rId10"/>
    <p:sldId id="266" r:id="rId11"/>
    <p:sldId id="263" r:id="rId12"/>
    <p:sldId id="265" r:id="rId13"/>
    <p:sldId id="271" r:id="rId14"/>
    <p:sldId id="272" r:id="rId15"/>
    <p:sldId id="27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7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75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4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4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3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3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7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6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97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udentaid.ed.gov/sa/fafsa/filling-out/dependency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help/who-is-par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" TargetMode="External"/><Relationship Id="rId2" Type="http://schemas.openxmlformats.org/officeDocument/2006/relationships/hyperlink" Target="https://www.youtube.com/watch?v=HXHaDOOx-Zw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1c1gNefSw78" TargetMode="External"/><Relationship Id="rId4" Type="http://schemas.openxmlformats.org/officeDocument/2006/relationships/hyperlink" Target="https://www.youtube.com/watch?v=1c1gNefSw78#action=shar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2AA262-A3DB-4D74-81BF-80DD9069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JEFF CHRISTENSEN, ADVISOR/PROGRAM SPECIALIST, UPWARD BOUND PROGRAM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2" name="Picture 4" descr="UpwardBound-tshirt-2017-FRONT">
            <a:extLst>
              <a:ext uri="{FF2B5EF4-FFF2-40B4-BE49-F238E27FC236}">
                <a16:creationId xmlns:a16="http://schemas.microsoft.com/office/drawing/2014/main" id="{630A8DEE-4BE3-4979-9A31-618AC4DA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29875" r="7852" b="29875"/>
          <a:stretch>
            <a:fillRect/>
          </a:stretch>
        </p:blipFill>
        <p:spPr bwMode="auto">
          <a:xfrm>
            <a:off x="635458" y="785865"/>
            <a:ext cx="5376368" cy="3311165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6" descr="full-logo-color">
            <a:extLst>
              <a:ext uri="{FF2B5EF4-FFF2-40B4-BE49-F238E27FC236}">
                <a16:creationId xmlns:a16="http://schemas.microsoft.com/office/drawing/2014/main" id="{878267D1-6B24-492B-9CB7-CF514DA9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5" y="3551368"/>
            <a:ext cx="2586186" cy="640080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BED4D5-C191-4F21-87B1-8133D733256D}"/>
              </a:ext>
            </a:extLst>
          </p:cNvPr>
          <p:cNvSpPr/>
          <p:nvPr/>
        </p:nvSpPr>
        <p:spPr>
          <a:xfrm>
            <a:off x="6496476" y="220326"/>
            <a:ext cx="5944563" cy="3692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br>
              <a:rPr lang="en-US" sz="4500" b="1" kern="1400" dirty="0">
                <a:solidFill>
                  <a:srgbClr val="492F92"/>
                </a:solidFill>
                <a:latin typeface="Franklin Gothic Demi" panose="020B0703020102020204" pitchFamily="34" charset="0"/>
              </a:rPr>
            </a:br>
            <a:r>
              <a:rPr lang="en-US" sz="4500" b="1" kern="1400" dirty="0">
                <a:solidFill>
                  <a:srgbClr val="492F92"/>
                </a:solidFill>
                <a:latin typeface="Franklin Gothic Demi" panose="020B0703020102020204" pitchFamily="34" charset="0"/>
              </a:rPr>
              <a:t>FAFSA COMPLETION WORKSHOPS</a:t>
            </a:r>
            <a:br>
              <a:rPr lang="en-US" sz="4500" b="1" kern="1400" dirty="0">
                <a:solidFill>
                  <a:srgbClr val="492F92"/>
                </a:solidFill>
                <a:latin typeface="Franklin Gothic Demi" panose="020B0703020102020204" pitchFamily="34" charset="0"/>
              </a:rPr>
            </a:br>
            <a:br>
              <a:rPr lang="en-US" sz="4500" b="1" kern="1400" dirty="0">
                <a:solidFill>
                  <a:srgbClr val="492F92"/>
                </a:solidFill>
                <a:latin typeface="Franklin Gothic Demi" panose="020B0703020102020204" pitchFamily="34" charset="0"/>
              </a:rPr>
            </a:br>
            <a:r>
              <a:rPr lang="en-US" sz="6000" b="1" kern="1400" dirty="0">
                <a:solidFill>
                  <a:srgbClr val="492F92"/>
                </a:solidFill>
                <a:latin typeface="Franklin Gothic Demi" panose="020B0703020102020204" pitchFamily="34" charset="0"/>
              </a:rPr>
              <a:t>2024</a:t>
            </a:r>
            <a:br>
              <a:rPr lang="en-US" sz="2500" b="1" dirty="0"/>
            </a:br>
            <a:endParaRPr lang="en-US" sz="2500" b="1" dirty="0"/>
          </a:p>
          <a:p>
            <a:pPr>
              <a:lnSpc>
                <a:spcPct val="75000"/>
              </a:lnSpc>
              <a:spcAft>
                <a:spcPts val="600"/>
              </a:spcAft>
            </a:pPr>
            <a:endParaRPr lang="en-US" sz="4000" b="1" kern="1400" dirty="0">
              <a:solidFill>
                <a:srgbClr val="492F9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D09B2-F8D6-4622-89D3-6969273ABFB6}"/>
              </a:ext>
            </a:extLst>
          </p:cNvPr>
          <p:cNvSpPr/>
          <p:nvPr/>
        </p:nvSpPr>
        <p:spPr>
          <a:xfrm>
            <a:off x="6193766" y="465826"/>
            <a:ext cx="120770" cy="3631204"/>
          </a:xfrm>
          <a:prstGeom prst="rect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5D5D-0E0B-4231-8552-358A9351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42" y="569913"/>
            <a:ext cx="4945122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HANDOUT 2:</a:t>
            </a:r>
            <a:br>
              <a:rPr lang="en-US" sz="4000" dirty="0"/>
            </a:br>
            <a:r>
              <a:rPr lang="en-US" sz="2500" dirty="0"/>
              <a:t>FEDERAL STUDENT</a:t>
            </a:r>
            <a:br>
              <a:rPr lang="en-US" sz="2500" dirty="0"/>
            </a:br>
            <a:r>
              <a:rPr lang="en-US" sz="2500" dirty="0"/>
              <a:t>AID AT A GLANCE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1DC06-B972-4B37-8D9E-E0431BEBE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2" y="2413000"/>
            <a:ext cx="5016259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types of </a:t>
            </a:r>
            <a:r>
              <a:rPr lang="en-US" u="sng" dirty="0">
                <a:solidFill>
                  <a:schemeClr val="accent1"/>
                </a:solidFill>
              </a:rPr>
              <a:t>FEDERAL</a:t>
            </a:r>
            <a:r>
              <a:rPr lang="en-US" dirty="0"/>
              <a:t> aid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5C272-1BC1-455B-8930-3ECD883F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80556" y="728"/>
            <a:ext cx="5298238" cy="68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5D5D-0E0B-4231-8552-358A9351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42" y="569913"/>
            <a:ext cx="4945122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HANDOUT 3:</a:t>
            </a:r>
            <a:br>
              <a:rPr lang="en-US" sz="4000" dirty="0"/>
            </a:br>
            <a:r>
              <a:rPr lang="en-US" sz="2500" dirty="0"/>
              <a:t>FEDERAL STUDENT</a:t>
            </a:r>
            <a:br>
              <a:rPr lang="en-US" sz="2500" dirty="0"/>
            </a:br>
            <a:r>
              <a:rPr lang="en-US" sz="2500" dirty="0"/>
              <a:t>LOAN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1DC06-B972-4B37-8D9E-E0431BEBE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2" y="2413000"/>
            <a:ext cx="5016259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types of student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about borrowing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5C272-1BC1-455B-8930-3ECD883F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80556" y="728"/>
            <a:ext cx="5298237" cy="68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5D5D-0E0B-4231-8552-358A9351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42" y="569913"/>
            <a:ext cx="4945122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HANDOUT 4:</a:t>
            </a:r>
            <a:br>
              <a:rPr lang="en-US" sz="4000" dirty="0"/>
            </a:br>
            <a:r>
              <a:rPr lang="en-US" sz="2500" dirty="0"/>
              <a:t>WHY GO TO COLLEGE?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5C272-1BC1-455B-8930-3ECD883F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80556" y="0"/>
            <a:ext cx="5298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75D7-4C4F-488A-9F23-F0B87EA3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FAFSA?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B248B-F342-4482-B77A-29DED2214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500" dirty="0"/>
              <a:t>www.fafsa.gov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A3E4-183C-48B8-BD26-BF5E302EAA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Free</a:t>
            </a:r>
            <a:r>
              <a:rPr lang="en-US" dirty="0"/>
              <a:t> Application for Federal Student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for all students attending college that want to receive </a:t>
            </a:r>
            <a:r>
              <a:rPr lang="en-US" dirty="0">
                <a:solidFill>
                  <a:schemeClr val="accent1"/>
                </a:solidFill>
              </a:rPr>
              <a:t>FEDERAL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STATE</a:t>
            </a:r>
            <a:r>
              <a:rPr lang="en-US" dirty="0"/>
              <a:t> aid to pay for tuition and living expenses.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complete this application </a:t>
            </a:r>
            <a:r>
              <a:rPr lang="en-US" dirty="0">
                <a:solidFill>
                  <a:schemeClr val="accent1"/>
                </a:solidFill>
              </a:rPr>
              <a:t>EVERY YEAR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every year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October 1</a:t>
            </a:r>
          </a:p>
        </p:txBody>
      </p:sp>
    </p:spTree>
    <p:extLst>
      <p:ext uri="{BB962C8B-B14F-4D97-AF65-F5344CB8AC3E}">
        <p14:creationId xmlns:p14="http://schemas.microsoft.com/office/powerpoint/2010/main" val="356993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7E13-C46D-4F5D-90C8-D80360C3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ADD PARENT INFORMATION?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6B516-1ED8-45EA-952A-7D813F01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Federal Government Decides who is </a:t>
            </a:r>
            <a:r>
              <a:rPr lang="en-US" dirty="0">
                <a:solidFill>
                  <a:schemeClr val="accent1"/>
                </a:solidFill>
              </a:rPr>
              <a:t>DEPENDENT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INDEPENDENT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https://studentaid.ed.gov/sa/fafsa/filling-out/dependency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Image result for fafsa dependency questions">
            <a:extLst>
              <a:ext uri="{FF2B5EF4-FFF2-40B4-BE49-F238E27FC236}">
                <a16:creationId xmlns:a16="http://schemas.microsoft.com/office/drawing/2014/main" id="{DBBAC244-9CF4-4C9F-946D-CE7AAF006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10911" r="4400" b="34182"/>
          <a:stretch/>
        </p:blipFill>
        <p:spPr bwMode="auto">
          <a:xfrm>
            <a:off x="5810789" y="0"/>
            <a:ext cx="5963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9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A71B-860E-4981-AC10-CE9E3457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2EE85-C537-4EFB-A493-D568E5199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" t="4641" r="1859" b="14834"/>
          <a:stretch/>
        </p:blipFill>
        <p:spPr>
          <a:xfrm>
            <a:off x="0" y="0"/>
            <a:ext cx="12192000" cy="4632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51C2D8-0741-4CCD-A0F6-1D7AE83005D3}"/>
              </a:ext>
            </a:extLst>
          </p:cNvPr>
          <p:cNvSpPr/>
          <p:nvPr/>
        </p:nvSpPr>
        <p:spPr>
          <a:xfrm>
            <a:off x="381000" y="5740341"/>
            <a:ext cx="832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https://studentaid.ed.gov/sa/help/who-is-parent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24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F24E-73CF-4345-AA68-A8A74735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FSA ID?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BF82-39C7-4CB7-AE30-CAE023363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THE STUDENT AND PARENTS DIGITAL SIGNATURE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3DB8F-A7F6-441C-833F-C289A99CA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Student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ALL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Contributors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must have one to sign the FAFSA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need to </a:t>
            </a:r>
            <a:r>
              <a:rPr lang="en-US" dirty="0">
                <a:solidFill>
                  <a:schemeClr val="accent1"/>
                </a:solidFill>
              </a:rPr>
              <a:t>REMEMBER</a:t>
            </a:r>
            <a:r>
              <a:rPr lang="en-US" dirty="0"/>
              <a:t> the FSA ID’s for next year!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Parents</a:t>
            </a:r>
            <a:r>
              <a:rPr lang="en-US" dirty="0"/>
              <a:t>: If you have multiple children go to college, or you go to college yourself, you will </a:t>
            </a:r>
            <a:r>
              <a:rPr lang="en-US" dirty="0">
                <a:solidFill>
                  <a:schemeClr val="accent1"/>
                </a:solidFill>
              </a:rPr>
              <a:t>use the same FSA ID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26F8E-79A0-4448-A4A6-B68362EABA4E}"/>
              </a:ext>
            </a:extLst>
          </p:cNvPr>
          <p:cNvSpPr/>
          <p:nvPr/>
        </p:nvSpPr>
        <p:spPr>
          <a:xfrm>
            <a:off x="1069568" y="571618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https://fsaid.ed.gov/</a:t>
            </a:r>
            <a:r>
              <a:rPr lang="en-US" dirty="0">
                <a:latin typeface="Roboto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5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16FC-E7A6-4A34-AAFF-4E4C19AF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TAX INFORMATION DO I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147E0-5655-4340-978B-C1892777E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2023 FEDERAL TAXES, </a:t>
            </a:r>
            <a:r>
              <a:rPr lang="en-US" sz="2100" u="sng" dirty="0">
                <a:solidFill>
                  <a:schemeClr val="accent1"/>
                </a:solidFill>
              </a:rPr>
              <a:t>NOT</a:t>
            </a:r>
            <a:r>
              <a:rPr lang="en-US" sz="2100" dirty="0"/>
              <a:t> STATE TAXES</a:t>
            </a:r>
          </a:p>
          <a:p>
            <a:endParaRPr lang="en-US" sz="2100" dirty="0"/>
          </a:p>
          <a:p>
            <a:r>
              <a:rPr lang="en-US" sz="2100" dirty="0"/>
              <a:t>TAXES FROM </a:t>
            </a:r>
            <a:r>
              <a:rPr lang="en-US" sz="2100" dirty="0">
                <a:solidFill>
                  <a:schemeClr val="accent1"/>
                </a:solidFill>
              </a:rPr>
              <a:t>2 YEARS PRIOR </a:t>
            </a:r>
            <a:r>
              <a:rPr lang="en-US" sz="2100" dirty="0"/>
              <a:t>TO THE YEAR STARTING COLLEGE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B4784-63D1-4E31-895B-DED9376F31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2023 </a:t>
            </a:r>
            <a:r>
              <a:rPr lang="en-US" dirty="0">
                <a:solidFill>
                  <a:schemeClr val="accent1"/>
                </a:solidFill>
              </a:rPr>
              <a:t>FEDERAL</a:t>
            </a:r>
            <a:r>
              <a:rPr lang="en-US" dirty="0"/>
              <a:t> return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1040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1040A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1040EZ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Parent(s) 2023 </a:t>
            </a:r>
            <a:r>
              <a:rPr lang="en-US" dirty="0">
                <a:solidFill>
                  <a:schemeClr val="accent1"/>
                </a:solidFill>
              </a:rPr>
              <a:t>FEDERAL</a:t>
            </a:r>
            <a:r>
              <a:rPr lang="en-US" dirty="0"/>
              <a:t> return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1040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1040A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1040EZ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2023 W2 Wage statement(s)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Parent(s) 2023 W2 wage statement(s)</a:t>
            </a:r>
          </a:p>
        </p:txBody>
      </p:sp>
    </p:spTree>
    <p:extLst>
      <p:ext uri="{BB962C8B-B14F-4D97-AF65-F5344CB8AC3E}">
        <p14:creationId xmlns:p14="http://schemas.microsoft.com/office/powerpoint/2010/main" val="394613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71B2-86B9-492E-A5A3-291597B6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SCHOOLS CAN I SEND MY FAFSA TO?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BC833-99DB-4CB9-9A42-0651F0EDF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UNLIMITED! YOU CAN SEND UP TO 10 SCHOOLS PER FAFSA APPLICATION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4F4D7-08E9-4A85-91ED-C931DD017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 it to </a:t>
            </a:r>
            <a:r>
              <a:rPr lang="en-US" dirty="0">
                <a:solidFill>
                  <a:schemeClr val="accent1"/>
                </a:solidFill>
              </a:rPr>
              <a:t>all schools </a:t>
            </a:r>
            <a:r>
              <a:rPr lang="en-US" dirty="0"/>
              <a:t>you are looking at attending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send it to schools you </a:t>
            </a:r>
            <a:r>
              <a:rPr lang="en-US" dirty="0">
                <a:solidFill>
                  <a:schemeClr val="accent1"/>
                </a:solidFill>
              </a:rPr>
              <a:t>didn’t apply </a:t>
            </a:r>
            <a:r>
              <a:rPr lang="en-US" dirty="0"/>
              <a:t>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 it to </a:t>
            </a:r>
            <a:r>
              <a:rPr lang="en-US" dirty="0">
                <a:solidFill>
                  <a:schemeClr val="accent1"/>
                </a:solidFill>
              </a:rPr>
              <a:t>UWSP</a:t>
            </a:r>
            <a:r>
              <a:rPr lang="en-US" dirty="0"/>
              <a:t>, even if you don’t plan on attending here!</a:t>
            </a:r>
          </a:p>
        </p:txBody>
      </p:sp>
    </p:spTree>
    <p:extLst>
      <p:ext uri="{BB962C8B-B14F-4D97-AF65-F5344CB8AC3E}">
        <p14:creationId xmlns:p14="http://schemas.microsoft.com/office/powerpoint/2010/main" val="68977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7B60-7DD2-4C7C-A0E5-14308162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FAFSA:</a:t>
            </a:r>
            <a:br>
              <a:rPr lang="en-US" dirty="0"/>
            </a:br>
            <a:r>
              <a:rPr lang="en-US" dirty="0"/>
              <a:t>WHAT HAPPENS NEXT?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5FACE263-1227-46BF-8F6C-2E42BA01F1E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34303" y="1152525"/>
            <a:ext cx="6810023" cy="38306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2CFF8-A0F1-4A15-871B-B3A94DE74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https://www.youtube.com/watch?v=1c1gNefSw78#action=share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06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A86F-74F6-4FA5-B2C9-E376BB9A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CORRECTIONS NEEDED, VERIFICATION, OR ADDITIONAL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91BD2-E6BE-4F9B-90D1-2BE14A7D2E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With the FAFSA Submission Summary, we can tell if: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Need to</a:t>
            </a:r>
            <a:r>
              <a:rPr lang="en-US" dirty="0">
                <a:solidFill>
                  <a:schemeClr val="accent1"/>
                </a:solidFill>
              </a:rPr>
              <a:t> MAKE CORRECTIONS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Selected for </a:t>
            </a:r>
            <a:r>
              <a:rPr lang="en-US" dirty="0">
                <a:solidFill>
                  <a:schemeClr val="accent1"/>
                </a:solidFill>
              </a:rPr>
              <a:t>VERIFICATION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Need to provide </a:t>
            </a:r>
            <a:r>
              <a:rPr lang="en-US" dirty="0">
                <a:solidFill>
                  <a:schemeClr val="accent1"/>
                </a:solidFill>
              </a:rPr>
              <a:t>ADDITIONAL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13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D0E509C1F1B45940132BA78D377F9" ma:contentTypeVersion="16" ma:contentTypeDescription="Create a new document." ma:contentTypeScope="" ma:versionID="78517f14d5313aef780c3a64634e3776">
  <xsd:schema xmlns:xsd="http://www.w3.org/2001/XMLSchema" xmlns:xs="http://www.w3.org/2001/XMLSchema" xmlns:p="http://schemas.microsoft.com/office/2006/metadata/properties" xmlns:ns1="http://schemas.microsoft.com/sharepoint/v3" xmlns:ns3="cd1950e6-167b-49d0-8156-a9387bd608ba" xmlns:ns4="f4f8c1da-dcfe-4712-aeb9-7a82097fd7e3" targetNamespace="http://schemas.microsoft.com/office/2006/metadata/properties" ma:root="true" ma:fieldsID="80b8d8455b4ca59c1ddd485d90501aa8" ns1:_="" ns3:_="" ns4:_="">
    <xsd:import namespace="http://schemas.microsoft.com/sharepoint/v3"/>
    <xsd:import namespace="cd1950e6-167b-49d0-8156-a9387bd608ba"/>
    <xsd:import namespace="f4f8c1da-dcfe-4712-aeb9-7a82097fd7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950e6-167b-49d0-8156-a9387bd608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8c1da-dcfe-4712-aeb9-7a82097fd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3DC33D-F827-4BB4-BFDE-065DA546A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1950e6-167b-49d0-8156-a9387bd608ba"/>
    <ds:schemaRef ds:uri="f4f8c1da-dcfe-4712-aeb9-7a82097fd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1BEC6B-403C-411A-A81A-FC4ABD0C4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084BDE-4DD4-418C-A4F1-22CE47801D4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f4f8c1da-dcfe-4712-aeb9-7a82097fd7e3"/>
    <ds:schemaRef ds:uri="cd1950e6-167b-49d0-8156-a9387bd608b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171</TotalTime>
  <Words>401</Words>
  <Application>Microsoft Office PowerPoint</Application>
  <PresentationFormat>Widescreen</PresentationFormat>
  <Paragraphs>51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Franklin Gothic Demi</vt:lpstr>
      <vt:lpstr>Roboto</vt:lpstr>
      <vt:lpstr>Wingdings 2</vt:lpstr>
      <vt:lpstr>Quotable</vt:lpstr>
      <vt:lpstr>PowerPoint Presentation</vt:lpstr>
      <vt:lpstr>WHAT IS THE FAFSA?</vt:lpstr>
      <vt:lpstr>WHY DO WE ADD PARENT INFORMATION?</vt:lpstr>
      <vt:lpstr>PowerPoint Presentation</vt:lpstr>
      <vt:lpstr>WHAT IS THE FSA ID?</vt:lpstr>
      <vt:lpstr>WHAT TAX INFORMATION DO I NEED?</vt:lpstr>
      <vt:lpstr>HOW MANY SCHOOLS CAN I SEND MY FAFSA TO?</vt:lpstr>
      <vt:lpstr>AFTER THE FAFSA: WHAT HAPPENS NEXT?</vt:lpstr>
      <vt:lpstr>CORRECTIONS NEEDED, VERIFICATION, OR ADDITIONAL INFO</vt:lpstr>
      <vt:lpstr>HANDOUT 2: FEDERAL STUDENT AID AT A GLANCE</vt:lpstr>
      <vt:lpstr>HANDOUT 3: FEDERAL STUDENT LOAN PROGRAMS</vt:lpstr>
      <vt:lpstr>HANDOUT 4: WHY GO TO COLLEGE?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Christensen, Jeff</dc:creator>
  <cp:lastModifiedBy>Thao, Pa Chee [Upward Bound]</cp:lastModifiedBy>
  <cp:revision>9</cp:revision>
  <cp:lastPrinted>2019-10-01T16:59:49Z</cp:lastPrinted>
  <dcterms:created xsi:type="dcterms:W3CDTF">2018-10-04T21:39:43Z</dcterms:created>
  <dcterms:modified xsi:type="dcterms:W3CDTF">2024-11-15T16:46:21Z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0x010100D9FD0E509C1F1B45940132BA78D377F9</vt:lpwstr>
  </property>
</Properties>
</file>